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7" r:id="rId3"/>
    <p:sldId id="279" r:id="rId4"/>
    <p:sldId id="285" r:id="rId5"/>
    <p:sldId id="284" r:id="rId6"/>
    <p:sldId id="282" r:id="rId7"/>
    <p:sldId id="286" r:id="rId8"/>
    <p:sldId id="258" r:id="rId9"/>
    <p:sldId id="278" r:id="rId10"/>
  </p:sldIdLst>
  <p:sldSz cx="6858000" cy="5143500"/>
  <p:notesSz cx="6858000" cy="9144000"/>
  <p:embeddedFontLst>
    <p:embeddedFont>
      <p:font typeface="Montserrat" panose="020B0604020202020204" charset="0"/>
      <p:regular r:id="rId12"/>
      <p:bold r:id="rId13"/>
      <p:italic r:id="rId14"/>
      <p:boldItalic r:id="rId15"/>
    </p:embeddedFont>
    <p:embeddedFont>
      <p:font typeface="Montserrat Light" panose="020B0604020202020204" charset="0"/>
      <p:regular r:id="rId16"/>
      <p:bold r:id="rId17"/>
      <p:italic r:id="rId18"/>
      <p:boldItalic r:id="rId19"/>
    </p:embeddedFont>
    <p:embeddedFont>
      <p:font typeface="Poppins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A74D58B-49CE-419A-A488-461BF842728D}">
  <a:tblStyle styleId="{2A74D58B-49CE-419A-A488-461BF84272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2" d="100"/>
          <a:sy n="202" d="100"/>
        </p:scale>
        <p:origin x="21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2.gif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nik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Rudy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6043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Kostia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234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Stephen</a:t>
            </a:r>
          </a:p>
        </p:txBody>
      </p:sp>
    </p:spTree>
    <p:extLst>
      <p:ext uri="{BB962C8B-B14F-4D97-AF65-F5344CB8AC3E}">
        <p14:creationId xmlns:p14="http://schemas.microsoft.com/office/powerpoint/2010/main" val="1312048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Kostia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039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4521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 flipH="1">
            <a:off x="684544" y="0"/>
            <a:ext cx="6173456" cy="4331550"/>
            <a:chOff x="0" y="0"/>
            <a:chExt cx="8231275" cy="4331550"/>
          </a:xfrm>
        </p:grpSpPr>
        <p:pic>
          <p:nvPicPr>
            <p:cNvPr id="11" name="Google Shape;11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343487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" name="Google Shape;12;p2"/>
            <p:cNvGrpSpPr/>
            <p:nvPr/>
          </p:nvGrpSpPr>
          <p:grpSpPr>
            <a:xfrm>
              <a:off x="0" y="2747250"/>
              <a:ext cx="3429750" cy="896675"/>
              <a:chOff x="0" y="0"/>
              <a:chExt cx="3429750" cy="896675"/>
            </a:xfrm>
          </p:grpSpPr>
          <p:pic>
            <p:nvPicPr>
              <p:cNvPr id="13" name="Google Shape;1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" name="Google Shape;1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" name="Google Shape;15;p2"/>
            <p:cNvGrpSpPr/>
            <p:nvPr/>
          </p:nvGrpSpPr>
          <p:grpSpPr>
            <a:xfrm>
              <a:off x="685975" y="2061250"/>
              <a:ext cx="3429750" cy="896675"/>
              <a:chOff x="0" y="0"/>
              <a:chExt cx="3429750" cy="896675"/>
            </a:xfrm>
          </p:grpSpPr>
          <p:pic>
            <p:nvPicPr>
              <p:cNvPr id="16" name="Google Shape;1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" name="Google Shape;1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" name="Google Shape;18;p2"/>
            <p:cNvGrpSpPr/>
            <p:nvPr/>
          </p:nvGrpSpPr>
          <p:grpSpPr>
            <a:xfrm>
              <a:off x="0" y="1373625"/>
              <a:ext cx="3429750" cy="896675"/>
              <a:chOff x="0" y="0"/>
              <a:chExt cx="3429750" cy="896675"/>
            </a:xfrm>
          </p:grpSpPr>
          <p:pic>
            <p:nvPicPr>
              <p:cNvPr id="19" name="Google Shape;1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" name="Google Shape;21;p2"/>
            <p:cNvGrpSpPr/>
            <p:nvPr/>
          </p:nvGrpSpPr>
          <p:grpSpPr>
            <a:xfrm>
              <a:off x="685975" y="687625"/>
              <a:ext cx="7545300" cy="896675"/>
              <a:chOff x="0" y="0"/>
              <a:chExt cx="7545300" cy="896675"/>
            </a:xfrm>
          </p:grpSpPr>
          <p:pic>
            <p:nvPicPr>
              <p:cNvPr id="22" name="Google Shape;22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Google Shape;2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Google Shape;2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2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Google Shape;26;p2"/>
            <p:cNvGrpSpPr/>
            <p:nvPr/>
          </p:nvGrpSpPr>
          <p:grpSpPr>
            <a:xfrm>
              <a:off x="0" y="0"/>
              <a:ext cx="7545300" cy="896675"/>
              <a:chOff x="0" y="0"/>
              <a:chExt cx="7545300" cy="896675"/>
            </a:xfrm>
          </p:grpSpPr>
          <p:pic>
            <p:nvPicPr>
              <p:cNvPr id="27" name="Google Shape;2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" name="Google Shape;2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" name="Google Shape;2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3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1520717" y="1953315"/>
            <a:ext cx="3804975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>
            <a:endParaRPr/>
          </a:p>
        </p:txBody>
      </p:sp>
      <p:grpSp>
        <p:nvGrpSpPr>
          <p:cNvPr id="32" name="Google Shape;32;p2"/>
          <p:cNvGrpSpPr/>
          <p:nvPr/>
        </p:nvGrpSpPr>
        <p:grpSpPr>
          <a:xfrm flipH="1">
            <a:off x="0" y="3088098"/>
            <a:ext cx="3086794" cy="2270300"/>
            <a:chOff x="4115550" y="2061250"/>
            <a:chExt cx="4115725" cy="2270300"/>
          </a:xfrm>
        </p:grpSpPr>
        <p:grpSp>
          <p:nvGrpSpPr>
            <p:cNvPr id="33" name="Google Shape;33;p2"/>
            <p:cNvGrpSpPr/>
            <p:nvPr/>
          </p:nvGrpSpPr>
          <p:grpSpPr>
            <a:xfrm>
              <a:off x="4801525" y="3434875"/>
              <a:ext cx="3429750" cy="896675"/>
              <a:chOff x="4115550" y="0"/>
              <a:chExt cx="3429750" cy="896675"/>
            </a:xfrm>
          </p:grpSpPr>
          <p:pic>
            <p:nvPicPr>
              <p:cNvPr id="34" name="Google Shape;3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" name="Google Shape;3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6" name="Google Shape;36;p2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37" name="Google Shape;3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" name="Google Shape;3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9" name="Google Shape;39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6"/>
          <p:cNvGrpSpPr/>
          <p:nvPr/>
        </p:nvGrpSpPr>
        <p:grpSpPr>
          <a:xfrm flipH="1">
            <a:off x="3272830" y="-3213"/>
            <a:ext cx="3585170" cy="2116171"/>
            <a:chOff x="0" y="0"/>
            <a:chExt cx="5072935" cy="2245751"/>
          </a:xfrm>
        </p:grpSpPr>
        <p:pic>
          <p:nvPicPr>
            <p:cNvPr id="145" name="Google Shape;145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7" name="Google Shape;147;p6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48" name="Google Shape;14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9" name="Google Shape;14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0" name="Google Shape;15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1" name="Google Shape;151;p6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52" name="Google Shape;152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3" name="Google Shape;15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4" name="Google Shape;15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5" name="Google Shape;155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6" name="Google Shape;156;p6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57" name="Google Shape;15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8" name="Google Shape;15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9" name="Google Shape;15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0" name="Google Shape;16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61" name="Google Shape;161;p6"/>
          <p:cNvGrpSpPr/>
          <p:nvPr/>
        </p:nvGrpSpPr>
        <p:grpSpPr>
          <a:xfrm flipH="1">
            <a:off x="4" y="3953175"/>
            <a:ext cx="1792623" cy="1318453"/>
            <a:chOff x="6607482" y="3879952"/>
            <a:chExt cx="2536521" cy="1399186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63" name="Google Shape;16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4" name="Google Shape;16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5" name="Google Shape;165;p6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66" name="Google Shape;166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7" name="Google Shape;16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8" name="Google Shape;168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9" name="Google Shape;169;p6"/>
          <p:cNvSpPr txBox="1">
            <a:spLocks noGrp="1"/>
          </p:cNvSpPr>
          <p:nvPr>
            <p:ph type="title"/>
          </p:nvPr>
        </p:nvSpPr>
        <p:spPr>
          <a:xfrm>
            <a:off x="582338" y="402700"/>
            <a:ext cx="269055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6"/>
          <p:cNvSpPr txBox="1">
            <a:spLocks noGrp="1"/>
          </p:cNvSpPr>
          <p:nvPr>
            <p:ph type="body" idx="1"/>
          </p:nvPr>
        </p:nvSpPr>
        <p:spPr>
          <a:xfrm>
            <a:off x="582338" y="1524375"/>
            <a:ext cx="269055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42900" lvl="0" indent="-266700">
              <a:spcBef>
                <a:spcPts val="450"/>
              </a:spcBef>
              <a:spcAft>
                <a:spcPts val="0"/>
              </a:spcAft>
              <a:buSzPts val="2000"/>
              <a:buChar char="❑"/>
              <a:defRPr/>
            </a:lvl1pPr>
            <a:lvl2pPr marL="685800" lvl="1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2pPr>
            <a:lvl3pPr marL="1028700" lvl="2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3pPr>
            <a:lvl4pPr marL="1371600" lvl="3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4pPr>
            <a:lvl5pPr marL="1714500" lvl="4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5pPr>
            <a:lvl6pPr marL="2057400" lvl="5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6pPr>
            <a:lvl7pPr marL="2400300" lvl="6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7pPr>
            <a:lvl8pPr marL="2743200" lvl="7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8pPr>
            <a:lvl9pPr marL="3086100" lvl="8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1" name="Google Shape;171;p6"/>
          <p:cNvSpPr txBox="1">
            <a:spLocks noGrp="1"/>
          </p:cNvSpPr>
          <p:nvPr>
            <p:ph type="body" idx="2"/>
          </p:nvPr>
        </p:nvSpPr>
        <p:spPr>
          <a:xfrm>
            <a:off x="3585113" y="1524375"/>
            <a:ext cx="269055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342900" lvl="0" indent="-266700">
              <a:spcBef>
                <a:spcPts val="450"/>
              </a:spcBef>
              <a:spcAft>
                <a:spcPts val="0"/>
              </a:spcAft>
              <a:buSzPts val="2000"/>
              <a:buChar char="❑"/>
              <a:defRPr/>
            </a:lvl1pPr>
            <a:lvl2pPr marL="685800" lvl="1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2pPr>
            <a:lvl3pPr marL="1028700" lvl="2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3pPr>
            <a:lvl4pPr marL="1371600" lvl="3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4pPr>
            <a:lvl5pPr marL="1714500" lvl="4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5pPr>
            <a:lvl6pPr marL="2057400" lvl="5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6pPr>
            <a:lvl7pPr marL="2400300" lvl="6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7pPr>
            <a:lvl8pPr marL="2743200" lvl="7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8pPr>
            <a:lvl9pPr marL="3086100" lvl="8" indent="-266700">
              <a:spcBef>
                <a:spcPts val="45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2" name="Google Shape;172;p6"/>
          <p:cNvSpPr txBox="1">
            <a:spLocks noGrp="1"/>
          </p:cNvSpPr>
          <p:nvPr>
            <p:ph type="sldNum" idx="12"/>
          </p:nvPr>
        </p:nvSpPr>
        <p:spPr>
          <a:xfrm>
            <a:off x="6547050" y="4734075"/>
            <a:ext cx="31095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ig emboss" type="blank">
  <p:cSld name="BLANK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0"/>
          <p:cNvSpPr txBox="1">
            <a:spLocks noGrp="1"/>
          </p:cNvSpPr>
          <p:nvPr>
            <p:ph type="sldNum" idx="12"/>
          </p:nvPr>
        </p:nvSpPr>
        <p:spPr>
          <a:xfrm>
            <a:off x="6547050" y="4734075"/>
            <a:ext cx="31095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262" name="Google Shape;262;p10"/>
          <p:cNvGrpSpPr/>
          <p:nvPr/>
        </p:nvGrpSpPr>
        <p:grpSpPr>
          <a:xfrm flipH="1">
            <a:off x="4285687" y="1"/>
            <a:ext cx="2572313" cy="3643925"/>
            <a:chOff x="0" y="0"/>
            <a:chExt cx="3429750" cy="3643925"/>
          </a:xfrm>
        </p:grpSpPr>
        <p:pic>
          <p:nvPicPr>
            <p:cNvPr id="263" name="Google Shape;263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2747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4" name="Google Shape;264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" name="Google Shape;265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373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6" name="Google Shape;26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687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67" name="Google Shape;267;p10"/>
            <p:cNvGrpSpPr/>
            <p:nvPr/>
          </p:nvGrpSpPr>
          <p:grpSpPr>
            <a:xfrm>
              <a:off x="0" y="0"/>
              <a:ext cx="3429750" cy="896675"/>
              <a:chOff x="0" y="0"/>
              <a:chExt cx="3429750" cy="896675"/>
            </a:xfrm>
          </p:grpSpPr>
          <p:pic>
            <p:nvPicPr>
              <p:cNvPr id="268" name="Google Shape;268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9" name="Google Shape;269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70" name="Google Shape;270;p10"/>
          <p:cNvGrpSpPr/>
          <p:nvPr/>
        </p:nvGrpSpPr>
        <p:grpSpPr>
          <a:xfrm flipH="1">
            <a:off x="0" y="3095415"/>
            <a:ext cx="4115644" cy="2270300"/>
            <a:chOff x="2743750" y="2061250"/>
            <a:chExt cx="5487525" cy="2270300"/>
          </a:xfrm>
        </p:grpSpPr>
        <p:grpSp>
          <p:nvGrpSpPr>
            <p:cNvPr id="271" name="Google Shape;271;p10"/>
            <p:cNvGrpSpPr/>
            <p:nvPr/>
          </p:nvGrpSpPr>
          <p:grpSpPr>
            <a:xfrm>
              <a:off x="2743750" y="3434875"/>
              <a:ext cx="5487525" cy="896675"/>
              <a:chOff x="2057775" y="0"/>
              <a:chExt cx="5487525" cy="896675"/>
            </a:xfrm>
          </p:grpSpPr>
          <p:pic>
            <p:nvPicPr>
              <p:cNvPr id="272" name="Google Shape;272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3" name="Google Shape;273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4" name="Google Shape;274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75" name="Google Shape;275;p10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276" name="Google Shape;276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7" name="Google Shape;277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78" name="Google Shape;278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44000">
              <a:schemeClr val="lt2"/>
            </a:gs>
            <a:gs pos="72000">
              <a:schemeClr val="lt2"/>
            </a:gs>
            <a:gs pos="100000">
              <a:srgbClr val="D0D8E5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2338" y="402700"/>
            <a:ext cx="269055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2338" y="1524375"/>
            <a:ext cx="56934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❑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6547050" y="4734075"/>
            <a:ext cx="31095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975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>
              <a:buNone/>
              <a:defRPr sz="975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buNone/>
              <a:defRPr sz="975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buNone/>
              <a:defRPr sz="975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buNone/>
              <a:defRPr sz="975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buNone/>
              <a:defRPr sz="975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buNone/>
              <a:defRPr sz="975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buNone/>
              <a:defRPr sz="975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buNone/>
              <a:defRPr sz="975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6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ctrTitle"/>
          </p:nvPr>
        </p:nvSpPr>
        <p:spPr>
          <a:xfrm>
            <a:off x="1125255" y="668458"/>
            <a:ext cx="4287726" cy="179872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GRID RUNNER</a:t>
            </a:r>
            <a:endParaRPr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5BC096-BB8B-46A6-BB54-A4BAD4841342}"/>
              </a:ext>
            </a:extLst>
          </p:cNvPr>
          <p:cNvSpPr txBox="1"/>
          <p:nvPr/>
        </p:nvSpPr>
        <p:spPr>
          <a:xfrm>
            <a:off x="1125255" y="2520966"/>
            <a:ext cx="30185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Created by: </a:t>
            </a:r>
          </a:p>
          <a:p>
            <a:r>
              <a:rPr lang="en-US" sz="1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Kostiantyn Makrasnov</a:t>
            </a:r>
          </a:p>
          <a:p>
            <a:r>
              <a:rPr lang="en-US" sz="18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Rudyjay</a:t>
            </a:r>
            <a:r>
              <a:rPr lang="en-US" sz="1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Keopuhiwa</a:t>
            </a:r>
            <a:endParaRPr lang="en-US" sz="18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r>
              <a:rPr lang="en-US" sz="18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Niklas</a:t>
            </a:r>
            <a:r>
              <a:rPr lang="en-US" sz="1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Roberts</a:t>
            </a:r>
          </a:p>
          <a:p>
            <a:r>
              <a:rPr lang="en-US" sz="18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Stephen Haugland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446754" y="397290"/>
            <a:ext cx="6411246" cy="83872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Description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8" name="Google Shape;318;p13"/>
          <p:cNvSpPr txBox="1">
            <a:spLocks noGrp="1"/>
          </p:cNvSpPr>
          <p:nvPr>
            <p:ph type="body" idx="1"/>
          </p:nvPr>
        </p:nvSpPr>
        <p:spPr>
          <a:xfrm>
            <a:off x="513330" y="1440969"/>
            <a:ext cx="2690550" cy="321931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28588" indent="-128588">
              <a:buClr>
                <a:schemeClr val="dk1"/>
              </a:buClr>
              <a:buSzPts val="1100"/>
              <a:buFontTx/>
              <a:buChar char="-"/>
            </a:pPr>
            <a:r>
              <a:rPr lang="en-US" sz="17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Goal: </a:t>
            </a:r>
            <a:r>
              <a:rPr lang="en-US" sz="17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recreate Splix.io</a:t>
            </a:r>
          </a:p>
          <a:p>
            <a:pPr marL="128588" indent="-128588">
              <a:buClr>
                <a:schemeClr val="dk1"/>
              </a:buClr>
              <a:buSzPts val="1100"/>
              <a:buFontTx/>
              <a:buChar char="-"/>
            </a:pPr>
            <a:r>
              <a:rPr lang="en-US" sz="17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Multiplayer game </a:t>
            </a:r>
          </a:p>
          <a:p>
            <a:pPr marL="128588" indent="-128588">
              <a:buClr>
                <a:schemeClr val="dk1"/>
              </a:buClr>
              <a:buSzPts val="1100"/>
              <a:buFontTx/>
              <a:buChar char="-"/>
            </a:pPr>
            <a:r>
              <a:rPr lang="en-US" sz="17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Players capture </a:t>
            </a:r>
            <a:r>
              <a:rPr lang="en-US" sz="17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area on the board</a:t>
            </a:r>
          </a:p>
          <a:p>
            <a:pPr marL="128588" indent="-128588">
              <a:buClr>
                <a:schemeClr val="dk1"/>
              </a:buClr>
              <a:buSzPts val="1100"/>
              <a:buFontTx/>
              <a:buChar char="-"/>
            </a:pPr>
            <a:r>
              <a:rPr lang="en-US" sz="17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Players lose </a:t>
            </a:r>
            <a:r>
              <a:rPr lang="en-US" sz="17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if they hit the edge of the board or run into one another</a:t>
            </a:r>
          </a:p>
          <a:p>
            <a:pPr marL="128588" indent="-128588">
              <a:buClr>
                <a:schemeClr val="dk1"/>
              </a:buClr>
              <a:buSzPts val="1100"/>
              <a:buFontTx/>
              <a:buChar char="-"/>
            </a:pPr>
            <a:r>
              <a:rPr lang="en-US" sz="17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Players move </a:t>
            </a:r>
            <a:r>
              <a:rPr lang="en-US" sz="17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without stopping</a:t>
            </a:r>
            <a:endParaRPr sz="1700" dirty="0"/>
          </a:p>
        </p:txBody>
      </p:sp>
      <p:pic>
        <p:nvPicPr>
          <p:cNvPr id="3" name="Picture 2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7B6C323B-D07F-4487-A2FF-07A624171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9359" y="1496763"/>
            <a:ext cx="2915670" cy="32944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582338" y="803073"/>
            <a:ext cx="5563061" cy="64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Challenges</a:t>
            </a:r>
            <a:endParaRPr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Google Shape;346;p17">
            <a:extLst>
              <a:ext uri="{FF2B5EF4-FFF2-40B4-BE49-F238E27FC236}">
                <a16:creationId xmlns:a16="http://schemas.microsoft.com/office/drawing/2014/main" id="{7C72B6A9-16E2-48CD-8B66-B7686F7E26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82300" y="1644329"/>
            <a:ext cx="5693400" cy="305379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57175" indent="-257175">
              <a:spcBef>
                <a:spcPts val="750"/>
              </a:spcBef>
              <a:spcAft>
                <a:spcPts val="750"/>
              </a:spcAft>
              <a:buFontTx/>
              <a:buChar char="-"/>
            </a:pPr>
            <a:r>
              <a:rPr lang="en-US" b="1" dirty="0"/>
              <a:t>Getting</a:t>
            </a:r>
            <a:r>
              <a:rPr lang="en-US" dirty="0"/>
              <a:t> </a:t>
            </a:r>
            <a:r>
              <a:rPr lang="en-US" b="1" dirty="0"/>
              <a:t>assembler to work with C++ </a:t>
            </a:r>
            <a:r>
              <a:rPr lang="en-US" dirty="0"/>
              <a:t>networking code</a:t>
            </a:r>
          </a:p>
          <a:p>
            <a:pPr marL="257175" indent="-257175">
              <a:spcBef>
                <a:spcPts val="750"/>
              </a:spcBef>
              <a:spcAft>
                <a:spcPts val="750"/>
              </a:spcAft>
              <a:buFontTx/>
              <a:buChar char="-"/>
            </a:pPr>
            <a:r>
              <a:rPr lang="en-US" b="1" dirty="0"/>
              <a:t>Properly</a:t>
            </a:r>
            <a:r>
              <a:rPr lang="en-US" dirty="0"/>
              <a:t> </a:t>
            </a:r>
            <a:r>
              <a:rPr lang="en-US" b="1" dirty="0"/>
              <a:t>tracking all the players </a:t>
            </a:r>
            <a:r>
              <a:rPr lang="en-US" dirty="0"/>
              <a:t>and their path/territory</a:t>
            </a:r>
          </a:p>
          <a:p>
            <a:pPr marL="257175" indent="-257175">
              <a:spcBef>
                <a:spcPts val="750"/>
              </a:spcBef>
              <a:spcAft>
                <a:spcPts val="750"/>
              </a:spcAft>
              <a:buFontTx/>
              <a:buChar char="-"/>
            </a:pPr>
            <a:r>
              <a:rPr lang="en-US" b="1" dirty="0"/>
              <a:t>Could only access local variables </a:t>
            </a:r>
            <a:r>
              <a:rPr lang="en-US" dirty="0"/>
              <a:t>from C++ in inline assembler</a:t>
            </a:r>
          </a:p>
          <a:p>
            <a:pPr marL="0" indent="0">
              <a:spcBef>
                <a:spcPts val="750"/>
              </a:spcBef>
              <a:spcAft>
                <a:spcPts val="75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9340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F5F0-E3F1-4D5A-AD2B-10BBEA0EC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396" y="384679"/>
            <a:ext cx="6145537" cy="874821"/>
          </a:xfrm>
        </p:spPr>
        <p:txBody>
          <a:bodyPr/>
          <a:lstStyle/>
          <a:p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Coordinate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7C6FE1-3504-4427-8BC5-102945870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8779" y="1314867"/>
            <a:ext cx="2774912" cy="3253235"/>
          </a:xfrm>
        </p:spPr>
        <p:txBody>
          <a:bodyPr/>
          <a:lstStyle/>
          <a:p>
            <a:r>
              <a:rPr lang="en-US" sz="2400" dirty="0"/>
              <a:t>X increments </a:t>
            </a:r>
            <a:r>
              <a:rPr lang="en-US" sz="2400" b="1" dirty="0"/>
              <a:t>right</a:t>
            </a:r>
          </a:p>
          <a:p>
            <a:r>
              <a:rPr lang="en-US" sz="2400" dirty="0"/>
              <a:t>Y increments </a:t>
            </a:r>
            <a:r>
              <a:rPr lang="en-US" sz="2400" b="1" dirty="0"/>
              <a:t>down</a:t>
            </a:r>
          </a:p>
          <a:p>
            <a:r>
              <a:rPr lang="en-US" sz="2400" dirty="0"/>
              <a:t>Data structures used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CE9A57-951A-41F6-AD92-99C135FB1E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966052"/>
              </p:ext>
            </p:extLst>
          </p:nvPr>
        </p:nvGraphicFramePr>
        <p:xfrm>
          <a:off x="3429000" y="2333297"/>
          <a:ext cx="3273525" cy="2298612"/>
        </p:xfrm>
        <a:graphic>
          <a:graphicData uri="http://schemas.openxmlformats.org/drawingml/2006/table">
            <a:tbl>
              <a:tblPr firstRow="1" bandRow="1">
                <a:tableStyleId>{2A74D58B-49CE-419A-A488-461BF842728D}</a:tableStyleId>
              </a:tblPr>
              <a:tblGrid>
                <a:gridCol w="1091175">
                  <a:extLst>
                    <a:ext uri="{9D8B030D-6E8A-4147-A177-3AD203B41FA5}">
                      <a16:colId xmlns:a16="http://schemas.microsoft.com/office/drawing/2014/main" val="319664630"/>
                    </a:ext>
                  </a:extLst>
                </a:gridCol>
                <a:gridCol w="1091175">
                  <a:extLst>
                    <a:ext uri="{9D8B030D-6E8A-4147-A177-3AD203B41FA5}">
                      <a16:colId xmlns:a16="http://schemas.microsoft.com/office/drawing/2014/main" val="749027490"/>
                    </a:ext>
                  </a:extLst>
                </a:gridCol>
                <a:gridCol w="1091175">
                  <a:extLst>
                    <a:ext uri="{9D8B030D-6E8A-4147-A177-3AD203B41FA5}">
                      <a16:colId xmlns:a16="http://schemas.microsoft.com/office/drawing/2014/main" val="2965406030"/>
                    </a:ext>
                  </a:extLst>
                </a:gridCol>
              </a:tblGrid>
              <a:tr h="76620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</a:rPr>
                        <a:t>0,0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</a:rPr>
                        <a:t>1,0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</a:rPr>
                        <a:t>2,0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53474077"/>
                  </a:ext>
                </a:extLst>
              </a:tr>
              <a:tr h="76620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</a:rPr>
                        <a:t>0,1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</a:rPr>
                        <a:t>1,1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</a:rPr>
                        <a:t>2,1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7834214"/>
                  </a:ext>
                </a:extLst>
              </a:tr>
              <a:tr h="76620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</a:rPr>
                        <a:t>0,2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</a:rPr>
                        <a:t>1,2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</a:rPr>
                        <a:t>2,2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9641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013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FA7A77A-A1CA-4C4C-BE9A-386FFF386300}"/>
              </a:ext>
            </a:extLst>
          </p:cNvPr>
          <p:cNvSpPr/>
          <p:nvPr/>
        </p:nvSpPr>
        <p:spPr>
          <a:xfrm>
            <a:off x="0" y="-22072"/>
            <a:ext cx="6965206" cy="52972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82F5F0-E3F1-4D5A-AD2B-10BBEA0EC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583" y="395497"/>
            <a:ext cx="2932491" cy="856800"/>
          </a:xfrm>
        </p:spPr>
        <p:txBody>
          <a:bodyPr/>
          <a:lstStyle/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Movement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7C6FE1-3504-4427-8BC5-102945870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0583" y="1314867"/>
            <a:ext cx="2774912" cy="3425933"/>
          </a:xfrm>
        </p:spPr>
        <p:txBody>
          <a:bodyPr/>
          <a:lstStyle/>
          <a:p>
            <a:r>
              <a:rPr lang="en-US" sz="2400" b="1" dirty="0">
                <a:solidFill>
                  <a:srgbClr val="00B050"/>
                </a:solidFill>
              </a:rPr>
              <a:t>Function inputs</a:t>
            </a:r>
          </a:p>
          <a:p>
            <a:r>
              <a:rPr lang="en-US" sz="2400" b="1" dirty="0">
                <a:solidFill>
                  <a:srgbClr val="FFC000"/>
                </a:solidFill>
              </a:rPr>
              <a:t>Temp </a:t>
            </a:r>
            <a:br>
              <a:rPr lang="en-US" sz="2400" b="1" dirty="0">
                <a:solidFill>
                  <a:srgbClr val="FFC000"/>
                </a:solidFill>
              </a:rPr>
            </a:br>
            <a:r>
              <a:rPr lang="en-US" sz="2400" b="1" dirty="0">
                <a:solidFill>
                  <a:srgbClr val="FFC000"/>
                </a:solidFill>
              </a:rPr>
              <a:t>variables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Conditional jumps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C3F87F-9586-4378-88A4-A684F59A62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D9DEEC-054A-47A3-AD84-F5DF457E2A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98" r="17694"/>
          <a:stretch/>
        </p:blipFill>
        <p:spPr>
          <a:xfrm>
            <a:off x="2517418" y="162779"/>
            <a:ext cx="4340582" cy="481794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A4AD10-4825-4303-83F9-700362FD43F8}"/>
              </a:ext>
            </a:extLst>
          </p:cNvPr>
          <p:cNvSpPr/>
          <p:nvPr/>
        </p:nvSpPr>
        <p:spPr>
          <a:xfrm>
            <a:off x="4754880" y="129277"/>
            <a:ext cx="1248629" cy="76935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8A5B97-4932-4525-AB58-FF2703B121F8}"/>
              </a:ext>
            </a:extLst>
          </p:cNvPr>
          <p:cNvSpPr/>
          <p:nvPr/>
        </p:nvSpPr>
        <p:spPr>
          <a:xfrm>
            <a:off x="2668576" y="1074946"/>
            <a:ext cx="1301181" cy="41006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EAA11AB-DFB2-4D99-810F-B50211BA800F}"/>
              </a:ext>
            </a:extLst>
          </p:cNvPr>
          <p:cNvCxnSpPr/>
          <p:nvPr/>
        </p:nvCxnSpPr>
        <p:spPr>
          <a:xfrm>
            <a:off x="2929234" y="2118886"/>
            <a:ext cx="0" cy="11666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0478C1-C16A-444D-91D2-4409B13B53A4}"/>
              </a:ext>
            </a:extLst>
          </p:cNvPr>
          <p:cNvCxnSpPr/>
          <p:nvPr/>
        </p:nvCxnSpPr>
        <p:spPr>
          <a:xfrm>
            <a:off x="2929234" y="2536147"/>
            <a:ext cx="0" cy="11666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BC6E9A2-0D8B-401B-AC85-A0555166C66B}"/>
              </a:ext>
            </a:extLst>
          </p:cNvPr>
          <p:cNvCxnSpPr/>
          <p:nvPr/>
        </p:nvCxnSpPr>
        <p:spPr>
          <a:xfrm>
            <a:off x="3204604" y="3497843"/>
            <a:ext cx="0" cy="11666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F93A83-5205-4B28-A222-081AD060CC86}"/>
              </a:ext>
            </a:extLst>
          </p:cNvPr>
          <p:cNvCxnSpPr/>
          <p:nvPr/>
        </p:nvCxnSpPr>
        <p:spPr>
          <a:xfrm>
            <a:off x="3204604" y="4037024"/>
            <a:ext cx="0" cy="11666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0026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557112" y="545487"/>
            <a:ext cx="5641889" cy="86550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Other Assembler Dependent Functions</a:t>
            </a:r>
            <a:endParaRPr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Google Shape;346;p17">
            <a:extLst>
              <a:ext uri="{FF2B5EF4-FFF2-40B4-BE49-F238E27FC236}">
                <a16:creationId xmlns:a16="http://schemas.microsoft.com/office/drawing/2014/main" id="{7C72B6A9-16E2-48CD-8B66-B7686F7E26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57112" y="1472062"/>
            <a:ext cx="6045485" cy="21993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b="1" dirty="0" err="1"/>
              <a:t>DrawGrid</a:t>
            </a:r>
            <a:r>
              <a:rPr lang="en-US" b="1" dirty="0"/>
              <a:t>(): </a:t>
            </a:r>
            <a:r>
              <a:rPr lang="en-US" dirty="0"/>
              <a:t>Controls iteration over a 2D vector and allows us to see the game board</a:t>
            </a:r>
          </a:p>
          <a:p>
            <a:pPr>
              <a:spcBef>
                <a:spcPts val="0"/>
              </a:spcBef>
            </a:pPr>
            <a:r>
              <a:rPr lang="en-US" b="1" dirty="0" err="1"/>
              <a:t>SetDrawColor</a:t>
            </a:r>
            <a:r>
              <a:rPr lang="en-US" b="1" dirty="0"/>
              <a:t>(): </a:t>
            </a:r>
            <a:r>
              <a:rPr lang="en-US" dirty="0"/>
              <a:t>formulates color ID based on </a:t>
            </a:r>
            <a:r>
              <a:rPr lang="en-US" dirty="0" err="1"/>
              <a:t>r,g,b</a:t>
            </a:r>
            <a:r>
              <a:rPr lang="en-US" dirty="0"/>
              <a:t>, and intensity properties of a grid point </a:t>
            </a:r>
          </a:p>
          <a:p>
            <a:pPr>
              <a:spcBef>
                <a:spcPts val="0"/>
              </a:spcBef>
            </a:pPr>
            <a:endParaRPr dirty="0"/>
          </a:p>
        </p:txBody>
      </p:sp>
      <p:pic>
        <p:nvPicPr>
          <p:cNvPr id="2" name="678d8d8e3dd5828888ca43401ec38687">
            <a:hlinkClick r:id="" action="ppaction://media"/>
            <a:extLst>
              <a:ext uri="{FF2B5EF4-FFF2-40B4-BE49-F238E27FC236}">
                <a16:creationId xmlns:a16="http://schemas.microsoft.com/office/drawing/2014/main" id="{013FB25D-432C-44D3-B737-2892AC3165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lum contrast="20000"/>
          </a:blip>
          <a:srcRect t="22942"/>
          <a:stretch/>
        </p:blipFill>
        <p:spPr>
          <a:xfrm>
            <a:off x="-47544" y="3569427"/>
            <a:ext cx="6953088" cy="298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02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544499" y="591815"/>
            <a:ext cx="5693400" cy="64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Lessons Learned</a:t>
            </a:r>
            <a:endParaRPr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Google Shape;346;p17">
            <a:extLst>
              <a:ext uri="{FF2B5EF4-FFF2-40B4-BE49-F238E27FC236}">
                <a16:creationId xmlns:a16="http://schemas.microsoft.com/office/drawing/2014/main" id="{7C72B6A9-16E2-48CD-8B66-B7686F7E26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4822" y="1415306"/>
            <a:ext cx="5768050" cy="21993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2800" dirty="0"/>
              <a:t>Lowest-level coding rocks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Inline assembler use cases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Feature prioritization (time)</a:t>
            </a:r>
          </a:p>
          <a:p>
            <a:pPr>
              <a:spcBef>
                <a:spcPts val="0"/>
              </a:spcBef>
            </a:pPr>
            <a:endParaRPr sz="2800" dirty="0"/>
          </a:p>
        </p:txBody>
      </p:sp>
      <p:pic>
        <p:nvPicPr>
          <p:cNvPr id="2" name="fb5653f59f4edea1edcea3097e1f204c">
            <a:hlinkClick r:id="" action="ppaction://media"/>
            <a:extLst>
              <a:ext uri="{FF2B5EF4-FFF2-40B4-BE49-F238E27FC236}">
                <a16:creationId xmlns:a16="http://schemas.microsoft.com/office/drawing/2014/main" id="{E7E50E58-1B3B-46CB-99C2-20DED81DBD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lum contrast="20000"/>
          </a:blip>
          <a:srcRect t="10619"/>
          <a:stretch/>
        </p:blipFill>
        <p:spPr>
          <a:xfrm>
            <a:off x="-181268" y="3277133"/>
            <a:ext cx="7174945" cy="2314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048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4"/>
          <p:cNvSpPr txBox="1">
            <a:spLocks noGrp="1"/>
          </p:cNvSpPr>
          <p:nvPr>
            <p:ph type="ctrTitle" idx="4294967295"/>
          </p:nvPr>
        </p:nvSpPr>
        <p:spPr>
          <a:xfrm>
            <a:off x="329456" y="245941"/>
            <a:ext cx="5913688" cy="118872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7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 Time</a:t>
            </a:r>
            <a:r>
              <a:rPr lang="en" sz="7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  <a:endParaRPr sz="7200" dirty="0">
              <a:solidFill>
                <a:schemeClr val="tx1">
                  <a:lumMod val="90000"/>
                  <a:lumOff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8" name="Google Shape;328;p14"/>
          <p:cNvSpPr txBox="1">
            <a:spLocks noGrp="1"/>
          </p:cNvSpPr>
          <p:nvPr>
            <p:ph type="sldNum" idx="12"/>
          </p:nvPr>
        </p:nvSpPr>
        <p:spPr>
          <a:xfrm>
            <a:off x="6547050" y="4193494"/>
            <a:ext cx="310950" cy="3071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47F0E0-709C-4710-918D-45DB10A3F8C9}"/>
              </a:ext>
            </a:extLst>
          </p:cNvPr>
          <p:cNvSpPr/>
          <p:nvPr/>
        </p:nvSpPr>
        <p:spPr>
          <a:xfrm>
            <a:off x="358088" y="1424188"/>
            <a:ext cx="6221756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Everyone can play!</a:t>
            </a:r>
          </a:p>
          <a:p>
            <a:endParaRPr lang="en-US" sz="3200" b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r>
              <a:rPr lang="en-US" sz="2400" b="1" dirty="0">
                <a:solidFill>
                  <a:srgbClr val="00B050"/>
                </a:solidFill>
              </a:rPr>
              <a:t>1. Go to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“[INSERT PATH]”</a:t>
            </a:r>
          </a:p>
          <a:p>
            <a:r>
              <a:rPr lang="en-US" sz="2400" b="1" dirty="0">
                <a:solidFill>
                  <a:srgbClr val="00B050"/>
                </a:solidFill>
              </a:rPr>
              <a:t>2. Extract</a:t>
            </a:r>
            <a:r>
              <a:rPr lang="en-US" sz="2400" dirty="0">
                <a:solidFill>
                  <a:srgbClr val="00B050"/>
                </a:solidFill>
              </a:rPr>
              <a:t> </a:t>
            </a:r>
            <a:r>
              <a:rPr lang="en-US" sz="2400" b="1" dirty="0">
                <a:solidFill>
                  <a:srgbClr val="00B050"/>
                </a:solidFill>
              </a:rPr>
              <a:t>Archive</a:t>
            </a:r>
            <a:r>
              <a:rPr lang="en-US" sz="2400" dirty="0">
                <a:solidFill>
                  <a:srgbClr val="00B050"/>
                </a:solidFill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“GridRunnerClient.zip”</a:t>
            </a:r>
          </a:p>
          <a:p>
            <a:r>
              <a:rPr lang="en-US" sz="2400" b="1" dirty="0">
                <a:solidFill>
                  <a:srgbClr val="00B050"/>
                </a:solidFill>
              </a:rPr>
              <a:t>3. Open </a:t>
            </a:r>
            <a:r>
              <a:rPr lang="en-US" sz="24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“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ClientAssembler.exe”</a:t>
            </a:r>
          </a:p>
          <a:p>
            <a:r>
              <a:rPr lang="en-US" sz="2400" b="1" dirty="0">
                <a:solidFill>
                  <a:srgbClr val="00B050"/>
                </a:solidFill>
              </a:rPr>
              <a:t>4. Fullscreen console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press F11</a:t>
            </a:r>
            <a:r>
              <a:rPr lang="en-US" sz="2400" b="1" dirty="0">
                <a:solidFill>
                  <a:srgbClr val="00B050"/>
                </a:solidFill>
              </a:rPr>
              <a:t> </a:t>
            </a:r>
          </a:p>
          <a:p>
            <a:r>
              <a:rPr lang="en-US" sz="2400" b="1" dirty="0">
                <a:solidFill>
                  <a:srgbClr val="00B050"/>
                </a:solidFill>
              </a:rPr>
              <a:t>5. Input</a:t>
            </a:r>
            <a:r>
              <a:rPr lang="en-US" sz="24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the IP of server “[INSERT IP]”</a:t>
            </a:r>
          </a:p>
          <a:p>
            <a:endParaRPr lang="en-US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r>
              <a:rPr lang="en-US" sz="24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5. Press ENTER to join </a:t>
            </a:r>
          </a:p>
          <a:p>
            <a:endParaRPr lang="en-US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4"/>
          <p:cNvSpPr txBox="1">
            <a:spLocks noGrp="1"/>
          </p:cNvSpPr>
          <p:nvPr>
            <p:ph type="sldNum" idx="12"/>
          </p:nvPr>
        </p:nvSpPr>
        <p:spPr>
          <a:xfrm>
            <a:off x="6547050" y="4193494"/>
            <a:ext cx="310950" cy="3071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sp>
        <p:nvSpPr>
          <p:cNvPr id="556" name="Google Shape;556;p34"/>
          <p:cNvSpPr txBox="1">
            <a:spLocks noGrp="1"/>
          </p:cNvSpPr>
          <p:nvPr>
            <p:ph type="ctrTitle" idx="4294967295"/>
          </p:nvPr>
        </p:nvSpPr>
        <p:spPr>
          <a:xfrm>
            <a:off x="985301" y="1150884"/>
            <a:ext cx="4274075" cy="9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" sz="80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THANKS!</a:t>
            </a:r>
            <a:endParaRPr sz="8000" dirty="0">
              <a:solidFill>
                <a:schemeClr val="tx1">
                  <a:lumMod val="90000"/>
                  <a:lumOff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7" name="Google Shape;557;p34"/>
          <p:cNvSpPr txBox="1">
            <a:spLocks noGrp="1"/>
          </p:cNvSpPr>
          <p:nvPr>
            <p:ph type="subTitle" idx="4294967295"/>
          </p:nvPr>
        </p:nvSpPr>
        <p:spPr>
          <a:xfrm>
            <a:off x="1017560" y="2314689"/>
            <a:ext cx="3543750" cy="175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spcBef>
                <a:spcPts val="450"/>
              </a:spcBef>
              <a:buNone/>
            </a:pPr>
            <a:r>
              <a:rPr lang="en" sz="2800" b="1" dirty="0">
                <a:latin typeface="Montserrat"/>
                <a:ea typeface="Montserrat"/>
                <a:cs typeface="Montserrat"/>
                <a:sym typeface="Montserrat"/>
              </a:rPr>
              <a:t>Any questions?</a:t>
            </a:r>
            <a:endParaRPr sz="28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557;p34">
            <a:extLst>
              <a:ext uri="{FF2B5EF4-FFF2-40B4-BE49-F238E27FC236}">
                <a16:creationId xmlns:a16="http://schemas.microsoft.com/office/drawing/2014/main" id="{B919F0EF-1BB5-4FDB-962E-95DF792038A1}"/>
              </a:ext>
            </a:extLst>
          </p:cNvPr>
          <p:cNvSpPr txBox="1">
            <a:spLocks/>
          </p:cNvSpPr>
          <p:nvPr/>
        </p:nvSpPr>
        <p:spPr>
          <a:xfrm>
            <a:off x="985302" y="4070589"/>
            <a:ext cx="4463278" cy="848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❑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indent="0">
              <a:spcBef>
                <a:spcPts val="450"/>
              </a:spcBef>
              <a:buFont typeface="Montserrat Light"/>
              <a:buNone/>
            </a:pPr>
            <a:r>
              <a:rPr lang="en-US" sz="1800" b="1" dirty="0">
                <a:latin typeface="Montserrat"/>
                <a:ea typeface="Montserrat"/>
                <a:cs typeface="Montserrat"/>
                <a:sym typeface="Montserrat"/>
              </a:rPr>
              <a:t>Template Credits: Slides Carnival</a:t>
            </a:r>
          </a:p>
          <a:p>
            <a:pPr marL="0" indent="0">
              <a:spcBef>
                <a:spcPts val="450"/>
              </a:spcBef>
              <a:buFont typeface="Montserrat Light"/>
              <a:buNone/>
            </a:pPr>
            <a:r>
              <a:rPr lang="en-US" sz="1800" b="1" dirty="0">
                <a:latin typeface="Montserrat"/>
                <a:ea typeface="Montserrat"/>
                <a:cs typeface="Montserrat"/>
                <a:sym typeface="Montserrat"/>
              </a:rPr>
              <a:t>Image Credits: Splix.io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olsce template">
  <a:themeElements>
    <a:clrScheme name="Custom 347">
      <a:dk1>
        <a:srgbClr val="252831"/>
      </a:dk1>
      <a:lt1>
        <a:srgbClr val="FFFFFF"/>
      </a:lt1>
      <a:dk2>
        <a:srgbClr val="68728D"/>
      </a:dk2>
      <a:lt2>
        <a:srgbClr val="E9EDF3"/>
      </a:lt2>
      <a:accent1>
        <a:srgbClr val="7D89AC"/>
      </a:accent1>
      <a:accent2>
        <a:srgbClr val="728CD8"/>
      </a:accent2>
      <a:accent3>
        <a:srgbClr val="72D8D8"/>
      </a:accent3>
      <a:accent4>
        <a:srgbClr val="B1D872"/>
      </a:accent4>
      <a:accent5>
        <a:srgbClr val="F8D067"/>
      </a:accent5>
      <a:accent6>
        <a:srgbClr val="BDC3D3"/>
      </a:accent6>
      <a:hlink>
        <a:srgbClr val="7D89A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238</Words>
  <Application>Microsoft Office PowerPoint</Application>
  <PresentationFormat>Custom</PresentationFormat>
  <Paragraphs>64</Paragraphs>
  <Slides>9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Poppins</vt:lpstr>
      <vt:lpstr>Arial</vt:lpstr>
      <vt:lpstr>Montserrat Light</vt:lpstr>
      <vt:lpstr>Montserrat</vt:lpstr>
      <vt:lpstr>Volsce template</vt:lpstr>
      <vt:lpstr>GRID RUNNER</vt:lpstr>
      <vt:lpstr>Project Description</vt:lpstr>
      <vt:lpstr>Challenges</vt:lpstr>
      <vt:lpstr>Coordinate System</vt:lpstr>
      <vt:lpstr>Movement Code</vt:lpstr>
      <vt:lpstr>Other Assembler Dependent Functions</vt:lpstr>
      <vt:lpstr>Lessons Learned</vt:lpstr>
      <vt:lpstr>Demo Time!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Stephen W Haugland</dc:creator>
  <cp:lastModifiedBy>Kostiantyn Makrasnov</cp:lastModifiedBy>
  <cp:revision>35</cp:revision>
  <dcterms:modified xsi:type="dcterms:W3CDTF">2019-12-10T06:02:17Z</dcterms:modified>
</cp:coreProperties>
</file>